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82" r:id="rId2"/>
    <p:sldId id="259" r:id="rId3"/>
    <p:sldId id="448" r:id="rId4"/>
    <p:sldId id="449" r:id="rId5"/>
    <p:sldId id="450" r:id="rId6"/>
    <p:sldId id="451" r:id="rId7"/>
    <p:sldId id="453" r:id="rId8"/>
    <p:sldId id="397" r:id="rId9"/>
    <p:sldId id="439" r:id="rId10"/>
    <p:sldId id="399" r:id="rId11"/>
    <p:sldId id="445" r:id="rId12"/>
    <p:sldId id="463" r:id="rId13"/>
    <p:sldId id="452" r:id="rId14"/>
    <p:sldId id="396" r:id="rId15"/>
    <p:sldId id="464" r:id="rId16"/>
    <p:sldId id="454" r:id="rId17"/>
    <p:sldId id="462" r:id="rId18"/>
    <p:sldId id="459" r:id="rId19"/>
    <p:sldId id="460" r:id="rId20"/>
    <p:sldId id="45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선권" initials="유" lastIdx="3" clrIdx="0">
    <p:extLst>
      <p:ext uri="{19B8F6BF-5375-455C-9EA6-DF929625EA0E}">
        <p15:presenceInfo xmlns:p15="http://schemas.microsoft.com/office/powerpoint/2012/main" userId="유선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B753"/>
    <a:srgbClr val="E963CC"/>
    <a:srgbClr val="000000"/>
    <a:srgbClr val="00FF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6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38" y="6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1T14:55:12.967" idx="3">
    <p:pos x="12835" y="2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1T14:55:12.967" idx="2">
    <p:pos x="12835" y="2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74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48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104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629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066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72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282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0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75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6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31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9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E8E6E3"/>
                </a:solidFill>
                <a:effectLst/>
                <a:latin typeface="Noto Serif" panose="020B0604020202020204" pitchFamily="18" charset="0"/>
              </a:rPr>
              <a:t>WAS MADE BE KOLLSMAN INSTRUMENT CORP. AND USED BETWEEN 1945 AND 1986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47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3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51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엄청 빠른 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f104 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스타파이터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55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25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https://youtu.be/ekzwbt3hu2k?t=128</a:t>
            </a:r>
          </a:p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북쪽으로 맞추고 돌리면 항상 북쪽만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가르키겠지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5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9137" y="2360543"/>
            <a:ext cx="9694875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https://github.com/tjsrnjs17/YONGHWA_EV3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C181803-70BE-49E5-8095-FBF94168C5E0}"/>
              </a:ext>
            </a:extLst>
          </p:cNvPr>
          <p:cNvSpPr txBox="1">
            <a:spLocks/>
          </p:cNvSpPr>
          <p:nvPr/>
        </p:nvSpPr>
        <p:spPr>
          <a:xfrm>
            <a:off x="3771749" y="9659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선권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17 )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93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자이로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센서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919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자이로스코프 원리</a:t>
            </a:r>
          </a:p>
        </p:txBody>
      </p:sp>
      <p:pic>
        <p:nvPicPr>
          <p:cNvPr id="3" name="Inertial Guidance System.wmv">
            <a:hlinkClick r:id="" action="ppaction://media"/>
            <a:extLst>
              <a:ext uri="{FF2B5EF4-FFF2-40B4-BE49-F238E27FC236}">
                <a16:creationId xmlns:a16="http://schemas.microsoft.com/office/drawing/2014/main" id="{F0AF818F-3200-4122-8345-26FB241999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000" end="12225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2505" y="831848"/>
            <a:ext cx="7486990" cy="56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BCDFF3-4E85-4BFF-B1FC-042A3AC66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34" t="7015" r="59120" b="84016"/>
          <a:stretch/>
        </p:blipFill>
        <p:spPr>
          <a:xfrm>
            <a:off x="83712" y="2162576"/>
            <a:ext cx="11867907" cy="22641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자이로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센서 조립완료 하고 연결하면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C7933-05A2-4639-A146-CB16D30D0631}"/>
              </a:ext>
            </a:extLst>
          </p:cNvPr>
          <p:cNvSpPr/>
          <p:nvPr/>
        </p:nvSpPr>
        <p:spPr>
          <a:xfrm>
            <a:off x="4193912" y="2691718"/>
            <a:ext cx="1492111" cy="1397324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시작할 때 방향 유지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07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386" y="25601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E963C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처음 각도 저장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solidFill>
                  <a:srgbClr val="51B75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각도가 아니면 회전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&lt;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&gt;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1AF506-DA5A-49B7-AFB1-45E05C2BB554}"/>
              </a:ext>
            </a:extLst>
          </p:cNvPr>
          <p:cNvGrpSpPr/>
          <p:nvPr/>
        </p:nvGrpSpPr>
        <p:grpSpPr>
          <a:xfrm>
            <a:off x="6997123" y="3550867"/>
            <a:ext cx="3669304" cy="2695387"/>
            <a:chOff x="3295941" y="2009104"/>
            <a:chExt cx="5449747" cy="400326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7DC9498-4A39-4DA5-A937-D28969C61229}"/>
                </a:ext>
              </a:extLst>
            </p:cNvPr>
            <p:cNvCxnSpPr>
              <a:cxnSpLocks/>
            </p:cNvCxnSpPr>
            <p:nvPr/>
          </p:nvCxnSpPr>
          <p:spPr>
            <a:xfrm>
              <a:off x="4209781" y="3338738"/>
              <a:ext cx="1114023" cy="0"/>
            </a:xfrm>
            <a:prstGeom prst="line">
              <a:avLst/>
            </a:prstGeom>
            <a:ln w="76200">
              <a:solidFill>
                <a:srgbClr val="51B7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7D4685A6-C8D8-40EC-B9D9-477AD52FC871}"/>
                </a:ext>
              </a:extLst>
            </p:cNvPr>
            <p:cNvSpPr txBox="1">
              <a:spLocks/>
            </p:cNvSpPr>
            <p:nvPr/>
          </p:nvSpPr>
          <p:spPr>
            <a:xfrm>
              <a:off x="3295941" y="5158489"/>
              <a:ext cx="1720379" cy="8538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latin typeface="HY강B" panose="02030600000101010101" pitchFamily="18" charset="-127"/>
                  <a:ea typeface="HY강B" panose="02030600000101010101" pitchFamily="18" charset="-127"/>
                </a:rPr>
                <a:t>-</a:t>
              </a:r>
              <a:endParaRPr lang="ko-KR" altLang="en-US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1431603A-1B17-4E0D-A924-0D59D9546ECD}"/>
                </a:ext>
              </a:extLst>
            </p:cNvPr>
            <p:cNvSpPr txBox="1">
              <a:spLocks/>
            </p:cNvSpPr>
            <p:nvPr/>
          </p:nvSpPr>
          <p:spPr>
            <a:xfrm>
              <a:off x="7025309" y="5158489"/>
              <a:ext cx="1720379" cy="7782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latin typeface="HY강B" panose="02030600000101010101" pitchFamily="18" charset="-127"/>
                  <a:ea typeface="HY강B" panose="02030600000101010101" pitchFamily="18" charset="-127"/>
                </a:rPr>
                <a:t>+</a:t>
              </a:r>
              <a:endParaRPr lang="ko-KR" altLang="en-US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" name="부분 원형 5">
              <a:extLst>
                <a:ext uri="{FF2B5EF4-FFF2-40B4-BE49-F238E27FC236}">
                  <a16:creationId xmlns:a16="http://schemas.microsoft.com/office/drawing/2014/main" id="{24AC7D73-7034-42EB-8A63-F0D4C7EF5E24}"/>
                </a:ext>
              </a:extLst>
            </p:cNvPr>
            <p:cNvSpPr/>
            <p:nvPr/>
          </p:nvSpPr>
          <p:spPr>
            <a:xfrm>
              <a:off x="3774997" y="2325858"/>
              <a:ext cx="3497801" cy="3497801"/>
            </a:xfrm>
            <a:prstGeom prst="pie">
              <a:avLst>
                <a:gd name="adj1" fmla="val 0"/>
                <a:gd name="adj2" fmla="val 16276498"/>
              </a:avLst>
            </a:prstGeom>
            <a:solidFill>
              <a:srgbClr val="E963CC"/>
            </a:solidFill>
            <a:ln>
              <a:solidFill>
                <a:srgbClr val="E96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부분 원형 6">
              <a:extLst>
                <a:ext uri="{FF2B5EF4-FFF2-40B4-BE49-F238E27FC236}">
                  <a16:creationId xmlns:a16="http://schemas.microsoft.com/office/drawing/2014/main" id="{5DFB54E1-4629-4E71-8503-B167143E92F8}"/>
                </a:ext>
              </a:extLst>
            </p:cNvPr>
            <p:cNvSpPr/>
            <p:nvPr/>
          </p:nvSpPr>
          <p:spPr>
            <a:xfrm>
              <a:off x="3774997" y="2325858"/>
              <a:ext cx="3497801" cy="3497801"/>
            </a:xfrm>
            <a:prstGeom prst="pie">
              <a:avLst>
                <a:gd name="adj1" fmla="val 16186316"/>
                <a:gd name="adj2" fmla="val 5347517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C18CE46-BA91-406B-9B23-75E7496B4E0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321" y="2009104"/>
              <a:ext cx="507576" cy="2065654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59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77A759A-0642-45AD-8F61-B6A83256C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8" r="85154" b="17927"/>
          <a:stretch/>
        </p:blipFill>
        <p:spPr>
          <a:xfrm>
            <a:off x="21939" y="544117"/>
            <a:ext cx="2323164" cy="62453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en-US" altLang="ko-KR" dirty="0">
                <a:solidFill>
                  <a:srgbClr val="E963C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변수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86E4A4-8AF4-4634-9BAE-52CE0E0858F1}"/>
              </a:ext>
            </a:extLst>
          </p:cNvPr>
          <p:cNvSpPr/>
          <p:nvPr/>
        </p:nvSpPr>
        <p:spPr>
          <a:xfrm>
            <a:off x="21939" y="4417208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C7933-05A2-4639-A146-CB16D30D0631}"/>
              </a:ext>
            </a:extLst>
          </p:cNvPr>
          <p:cNvSpPr/>
          <p:nvPr/>
        </p:nvSpPr>
        <p:spPr>
          <a:xfrm>
            <a:off x="474088" y="3448593"/>
            <a:ext cx="904044" cy="33963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3183FE-49F1-464E-934D-AB54C7CC1E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37" t="38319" r="38342" b="35759"/>
          <a:stretch/>
        </p:blipFill>
        <p:spPr>
          <a:xfrm>
            <a:off x="3971801" y="2900198"/>
            <a:ext cx="2843317" cy="17308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FB79E8-E3C2-4F27-9CD1-F9EA8FDAFDBD}"/>
              </a:ext>
            </a:extLst>
          </p:cNvPr>
          <p:cNvSpPr/>
          <p:nvPr/>
        </p:nvSpPr>
        <p:spPr>
          <a:xfrm>
            <a:off x="4278019" y="3207241"/>
            <a:ext cx="2227284" cy="124714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6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AC235B3-9DC1-4788-8037-7DE27F055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" t="9226" r="84775" b="20861"/>
          <a:stretch/>
        </p:blipFill>
        <p:spPr>
          <a:xfrm>
            <a:off x="13064" y="705394"/>
            <a:ext cx="2456466" cy="61603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BCDFF3-4E85-4BFF-B1FC-042A3AC6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07" t="23784" r="48036" b="30828"/>
          <a:stretch/>
        </p:blipFill>
        <p:spPr>
          <a:xfrm>
            <a:off x="3860074" y="739086"/>
            <a:ext cx="4278087" cy="61266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en-US" altLang="ko-KR" dirty="0">
                <a:solidFill>
                  <a:srgbClr val="E963C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#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변수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FB79E8-E3C2-4F27-9CD1-F9EA8FDAFDBD}"/>
              </a:ext>
            </a:extLst>
          </p:cNvPr>
          <p:cNvSpPr/>
          <p:nvPr/>
        </p:nvSpPr>
        <p:spPr>
          <a:xfrm>
            <a:off x="493381" y="3929441"/>
            <a:ext cx="1897122" cy="707873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7E5C60AA-3780-4E77-9FF9-BA31231BBE67}"/>
              </a:ext>
            </a:extLst>
          </p:cNvPr>
          <p:cNvSpPr txBox="1">
            <a:spLocks/>
          </p:cNvSpPr>
          <p:nvPr/>
        </p:nvSpPr>
        <p:spPr>
          <a:xfrm>
            <a:off x="7243526" y="1008619"/>
            <a:ext cx="3807650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변수에 초기값 저장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9F0B9A-1CF5-4458-8DCC-0AA7CF7F3355}"/>
              </a:ext>
            </a:extLst>
          </p:cNvPr>
          <p:cNvCxnSpPr>
            <a:cxnSpLocks/>
          </p:cNvCxnSpPr>
          <p:nvPr/>
        </p:nvCxnSpPr>
        <p:spPr>
          <a:xfrm>
            <a:off x="7299040" y="1651469"/>
            <a:ext cx="3451691" cy="0"/>
          </a:xfrm>
          <a:prstGeom prst="line">
            <a:avLst/>
          </a:prstGeom>
          <a:ln w="76200">
            <a:solidFill>
              <a:srgbClr val="E96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A96749-50BE-4B2F-80AF-155C16A4E2F2}"/>
              </a:ext>
            </a:extLst>
          </p:cNvPr>
          <p:cNvCxnSpPr>
            <a:cxnSpLocks/>
          </p:cNvCxnSpPr>
          <p:nvPr/>
        </p:nvCxnSpPr>
        <p:spPr>
          <a:xfrm>
            <a:off x="7926164" y="3671841"/>
            <a:ext cx="3889190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283D9AF-37CB-4C1B-8C24-9CD7B9FBD757}"/>
              </a:ext>
            </a:extLst>
          </p:cNvPr>
          <p:cNvCxnSpPr>
            <a:cxnSpLocks/>
          </p:cNvCxnSpPr>
          <p:nvPr/>
        </p:nvCxnSpPr>
        <p:spPr>
          <a:xfrm>
            <a:off x="7926164" y="4797424"/>
            <a:ext cx="3823876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FFD7383B-CFCC-45B7-9D42-1F14E68DBF30}"/>
              </a:ext>
            </a:extLst>
          </p:cNvPr>
          <p:cNvSpPr txBox="1">
            <a:spLocks/>
          </p:cNvSpPr>
          <p:nvPr/>
        </p:nvSpPr>
        <p:spPr>
          <a:xfrm>
            <a:off x="8036005" y="3007349"/>
            <a:ext cx="4047137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&lt;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58DF413E-CB55-42D0-83A2-A2FC7947EC89}"/>
              </a:ext>
            </a:extLst>
          </p:cNvPr>
          <p:cNvSpPr txBox="1">
            <a:spLocks/>
          </p:cNvSpPr>
          <p:nvPr/>
        </p:nvSpPr>
        <p:spPr>
          <a:xfrm>
            <a:off x="8036005" y="4128165"/>
            <a:ext cx="4168245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현재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&gt;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처음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</p:spTree>
    <p:extLst>
      <p:ext uri="{BB962C8B-B14F-4D97-AF65-F5344CB8AC3E}">
        <p14:creationId xmlns:p14="http://schemas.microsoft.com/office/powerpoint/2010/main" val="327478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시작할 때 방향 유지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82BCE2-D04C-45C2-BBE6-E0E48B4A2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" t="9226" r="84775" b="20861"/>
          <a:stretch/>
        </p:blipFill>
        <p:spPr>
          <a:xfrm>
            <a:off x="0" y="697668"/>
            <a:ext cx="2456466" cy="6160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204319-E386-454C-B43C-33209587B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07" t="23784" r="48036" b="30828"/>
          <a:stretch/>
        </p:blipFill>
        <p:spPr>
          <a:xfrm>
            <a:off x="3860074" y="739086"/>
            <a:ext cx="4278087" cy="61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9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8896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*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뱀처럼 움직임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8A35B2-36AA-40E1-AEB1-1ACBC6FA3CCC}"/>
              </a:ext>
            </a:extLst>
          </p:cNvPr>
          <p:cNvCxnSpPr>
            <a:cxnSpLocks/>
          </p:cNvCxnSpPr>
          <p:nvPr/>
        </p:nvCxnSpPr>
        <p:spPr>
          <a:xfrm>
            <a:off x="4209781" y="3338738"/>
            <a:ext cx="1114023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B7E4218A-D554-4031-A142-A77980AADBC7}"/>
              </a:ext>
            </a:extLst>
          </p:cNvPr>
          <p:cNvSpPr txBox="1">
            <a:spLocks/>
          </p:cNvSpPr>
          <p:nvPr/>
        </p:nvSpPr>
        <p:spPr>
          <a:xfrm>
            <a:off x="2763288" y="5271531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DAC2395-27AC-4A6E-AA2C-C66DD4122645}"/>
              </a:ext>
            </a:extLst>
          </p:cNvPr>
          <p:cNvSpPr txBox="1">
            <a:spLocks/>
          </p:cNvSpPr>
          <p:nvPr/>
        </p:nvSpPr>
        <p:spPr>
          <a:xfrm>
            <a:off x="7025309" y="5158489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sp>
        <p:nvSpPr>
          <p:cNvPr id="3" name="부분 원형 2">
            <a:extLst>
              <a:ext uri="{FF2B5EF4-FFF2-40B4-BE49-F238E27FC236}">
                <a16:creationId xmlns:a16="http://schemas.microsoft.com/office/drawing/2014/main" id="{A62E21E7-2C8C-4208-92D7-9347F62B3969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0"/>
              <a:gd name="adj2" fmla="val 16276498"/>
            </a:avLst>
          </a:prstGeom>
          <a:solidFill>
            <a:srgbClr val="E963CC"/>
          </a:solidFill>
          <a:ln>
            <a:solidFill>
              <a:srgbClr val="E96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2A414523-FDEC-4A76-97FD-2EB23B559FCE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16186316"/>
              <a:gd name="adj2" fmla="val 534751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F048-6B98-48AA-B1B9-ED00F3019080}"/>
              </a:ext>
            </a:extLst>
          </p:cNvPr>
          <p:cNvCxnSpPr>
            <a:cxnSpLocks/>
          </p:cNvCxnSpPr>
          <p:nvPr/>
        </p:nvCxnSpPr>
        <p:spPr>
          <a:xfrm>
            <a:off x="5016321" y="2009104"/>
            <a:ext cx="507576" cy="2065654"/>
          </a:xfrm>
          <a:prstGeom prst="line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430C741F-A11E-4FE9-BC37-D5BE187F63AD}"/>
              </a:ext>
            </a:extLst>
          </p:cNvPr>
          <p:cNvSpPr txBox="1">
            <a:spLocks/>
          </p:cNvSpPr>
          <p:nvPr/>
        </p:nvSpPr>
        <p:spPr>
          <a:xfrm>
            <a:off x="6634153" y="1155933"/>
            <a:ext cx="3734360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계속 좌우로 움직임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176431F-A34E-4E57-8DD3-26DF0C4E1FEF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5523891" y="1545039"/>
            <a:ext cx="1110263" cy="775600"/>
          </a:xfrm>
          <a:prstGeom prst="bentConnector3">
            <a:avLst>
              <a:gd name="adj1" fmla="val 50000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30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8896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직진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8A35B2-36AA-40E1-AEB1-1ACBC6FA3CCC}"/>
              </a:ext>
            </a:extLst>
          </p:cNvPr>
          <p:cNvCxnSpPr>
            <a:cxnSpLocks/>
          </p:cNvCxnSpPr>
          <p:nvPr/>
        </p:nvCxnSpPr>
        <p:spPr>
          <a:xfrm>
            <a:off x="4209781" y="3338738"/>
            <a:ext cx="1114023" cy="0"/>
          </a:xfrm>
          <a:prstGeom prst="line">
            <a:avLst/>
          </a:prstGeom>
          <a:ln w="76200">
            <a:solidFill>
              <a:srgbClr val="51B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B7E4218A-D554-4031-A142-A77980AADBC7}"/>
              </a:ext>
            </a:extLst>
          </p:cNvPr>
          <p:cNvSpPr txBox="1">
            <a:spLocks/>
          </p:cNvSpPr>
          <p:nvPr/>
        </p:nvSpPr>
        <p:spPr>
          <a:xfrm>
            <a:off x="2205505" y="3637126"/>
            <a:ext cx="1629295" cy="875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우회전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DAC2395-27AC-4A6E-AA2C-C66DD4122645}"/>
              </a:ext>
            </a:extLst>
          </p:cNvPr>
          <p:cNvSpPr txBox="1">
            <a:spLocks/>
          </p:cNvSpPr>
          <p:nvPr/>
        </p:nvSpPr>
        <p:spPr>
          <a:xfrm>
            <a:off x="7272798" y="3637126"/>
            <a:ext cx="1629295" cy="875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좌회전</a:t>
            </a:r>
          </a:p>
        </p:txBody>
      </p:sp>
      <p:sp>
        <p:nvSpPr>
          <p:cNvPr id="3" name="부분 원형 2">
            <a:extLst>
              <a:ext uri="{FF2B5EF4-FFF2-40B4-BE49-F238E27FC236}">
                <a16:creationId xmlns:a16="http://schemas.microsoft.com/office/drawing/2014/main" id="{A62E21E7-2C8C-4208-92D7-9347F62B3969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0"/>
              <a:gd name="adj2" fmla="val 16276498"/>
            </a:avLst>
          </a:prstGeom>
          <a:solidFill>
            <a:srgbClr val="E963CC"/>
          </a:solidFill>
          <a:ln>
            <a:solidFill>
              <a:srgbClr val="E96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2A414523-FDEC-4A76-97FD-2EB23B559FCE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16186316"/>
              <a:gd name="adj2" fmla="val 534751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부분 원형 14">
            <a:extLst>
              <a:ext uri="{FF2B5EF4-FFF2-40B4-BE49-F238E27FC236}">
                <a16:creationId xmlns:a16="http://schemas.microsoft.com/office/drawing/2014/main" id="{F5BE9FA6-E4D6-4D6D-B92C-5682AA2F6C4B}"/>
              </a:ext>
            </a:extLst>
          </p:cNvPr>
          <p:cNvSpPr/>
          <p:nvPr/>
        </p:nvSpPr>
        <p:spPr>
          <a:xfrm>
            <a:off x="3774997" y="2325858"/>
            <a:ext cx="3497801" cy="3497801"/>
          </a:xfrm>
          <a:prstGeom prst="pie">
            <a:avLst>
              <a:gd name="adj1" fmla="val 15266259"/>
              <a:gd name="adj2" fmla="val 17116715"/>
            </a:avLst>
          </a:prstGeom>
          <a:solidFill>
            <a:srgbClr val="51B753"/>
          </a:solidFill>
          <a:ln>
            <a:solidFill>
              <a:srgbClr val="51B7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F048-6B98-48AA-B1B9-ED00F3019080}"/>
              </a:ext>
            </a:extLst>
          </p:cNvPr>
          <p:cNvCxnSpPr>
            <a:cxnSpLocks/>
          </p:cNvCxnSpPr>
          <p:nvPr/>
        </p:nvCxnSpPr>
        <p:spPr>
          <a:xfrm>
            <a:off x="5523897" y="1934716"/>
            <a:ext cx="0" cy="2140042"/>
          </a:xfrm>
          <a:prstGeom prst="line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A7DFB20B-4B65-4038-AB65-04408AB389A5}"/>
              </a:ext>
            </a:extLst>
          </p:cNvPr>
          <p:cNvSpPr txBox="1">
            <a:spLocks/>
          </p:cNvSpPr>
          <p:nvPr/>
        </p:nvSpPr>
        <p:spPr>
          <a:xfrm>
            <a:off x="4836744" y="1156505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직진</a:t>
            </a:r>
          </a:p>
        </p:txBody>
      </p:sp>
    </p:spTree>
    <p:extLst>
      <p:ext uri="{BB962C8B-B14F-4D97-AF65-F5344CB8AC3E}">
        <p14:creationId xmlns:p14="http://schemas.microsoft.com/office/powerpoint/2010/main" val="142664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B71C255-7647-4155-9715-092CA4615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6" t="27095" r="50000" b="27069"/>
          <a:stretch/>
        </p:blipFill>
        <p:spPr>
          <a:xfrm>
            <a:off x="3747752" y="850499"/>
            <a:ext cx="4836017" cy="59906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도 변화는 무시 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오차 범위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CD946D-A38A-4C6C-B9F4-BE0E7018C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82" r="85000" b="33557"/>
          <a:stretch/>
        </p:blipFill>
        <p:spPr>
          <a:xfrm>
            <a:off x="0" y="1041763"/>
            <a:ext cx="2884868" cy="57994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C7933-05A2-4639-A146-CB16D30D0631}"/>
              </a:ext>
            </a:extLst>
          </p:cNvPr>
          <p:cNvSpPr/>
          <p:nvPr/>
        </p:nvSpPr>
        <p:spPr>
          <a:xfrm>
            <a:off x="0" y="5067870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118" y="2766218"/>
            <a:ext cx="11079764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비행기는 어떻게 자기 위치를 파악 했을까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70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1079764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1983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년 이후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GPS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민간 개방됨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01D8F1-AD9E-49B2-BDEF-DC6D0C324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3644"/>
            <a:ext cx="5834625" cy="440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2A8D39D-E43D-4689-88D7-80E9E53F5F35}"/>
              </a:ext>
            </a:extLst>
          </p:cNvPr>
          <p:cNvSpPr txBox="1">
            <a:spLocks/>
          </p:cNvSpPr>
          <p:nvPr/>
        </p:nvSpPr>
        <p:spPr>
          <a:xfrm>
            <a:off x="6040192" y="5862644"/>
            <a:ext cx="6510608" cy="597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참고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.1968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년도에 보잉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747-100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나옴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4E50044-F2A8-4ACE-AEBB-A82A16052DC1}"/>
              </a:ext>
            </a:extLst>
          </p:cNvPr>
          <p:cNvSpPr txBox="1">
            <a:spLocks/>
          </p:cNvSpPr>
          <p:nvPr/>
        </p:nvSpPr>
        <p:spPr>
          <a:xfrm>
            <a:off x="132522" y="1119388"/>
            <a:ext cx="5963478" cy="3114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대한항공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007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편 관성 항법 장치 오류로 소련에 격추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이후 레이건 대통령이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GPS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민간 사용 허용 하게 됨 </a:t>
            </a:r>
          </a:p>
        </p:txBody>
      </p:sp>
    </p:spTree>
    <p:extLst>
      <p:ext uri="{BB962C8B-B14F-4D97-AF65-F5344CB8AC3E}">
        <p14:creationId xmlns:p14="http://schemas.microsoft.com/office/powerpoint/2010/main" val="209044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1079764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17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세기 대항해시대처럼 나침반과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육분의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050" name="Picture 2" descr="NavList: Another movie sextant (131417)">
            <a:extLst>
              <a:ext uri="{FF2B5EF4-FFF2-40B4-BE49-F238E27FC236}">
                <a16:creationId xmlns:a16="http://schemas.microsoft.com/office/drawing/2014/main" id="{770CE617-A62E-4030-96B4-19574B97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3"/>
          <a:stretch/>
        </p:blipFill>
        <p:spPr bwMode="auto">
          <a:xfrm>
            <a:off x="6149663" y="1774063"/>
            <a:ext cx="5537914" cy="438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ad Men Tell No Tales proves continuity still doesn&amp;#39;t matter for the  Pirates of the Caribbean films - The Verge">
            <a:extLst>
              <a:ext uri="{FF2B5EF4-FFF2-40B4-BE49-F238E27FC236}">
                <a16:creationId xmlns:a16="http://schemas.microsoft.com/office/drawing/2014/main" id="{2BAEC783-61A5-40C5-AC6D-5E121E0A9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38" y="1774063"/>
            <a:ext cx="5842716" cy="438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8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1079764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실제로 씀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구름 있거나 빠른 비행기면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..?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7E5D87-8519-49C6-A3DC-C3F5B44B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8" y="1074462"/>
            <a:ext cx="4536749" cy="6858000"/>
          </a:xfrm>
          <a:prstGeom prst="rect">
            <a:avLst/>
          </a:prstGeom>
        </p:spPr>
      </p:pic>
      <p:pic>
        <p:nvPicPr>
          <p:cNvPr id="7170" name="Picture 2" descr="Can astronavigation be used during flight? - Aviation Stack Exchange">
            <a:extLst>
              <a:ext uri="{FF2B5EF4-FFF2-40B4-BE49-F238E27FC236}">
                <a16:creationId xmlns:a16="http://schemas.microsoft.com/office/drawing/2014/main" id="{AEA94254-3551-4607-81D1-9DA4E8DAB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37" y="1074462"/>
            <a:ext cx="7620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7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118" y="2766218"/>
            <a:ext cx="11079764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원시 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인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4800" dirty="0" err="1">
                <a:latin typeface="HY강B" panose="02030600000101010101" pitchFamily="18" charset="-127"/>
                <a:ea typeface="HY강B" panose="02030600000101010101" pitchFamily="18" charset="-127"/>
              </a:rPr>
              <a:t>육분의</a:t>
            </a: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 없이 </a:t>
            </a:r>
            <a:b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현재 위치 파악 하려면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33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6861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시작 위치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속력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시간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각도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F048-6B98-48AA-B1B9-ED00F3019080}"/>
              </a:ext>
            </a:extLst>
          </p:cNvPr>
          <p:cNvCxnSpPr>
            <a:cxnSpLocks/>
          </p:cNvCxnSpPr>
          <p:nvPr/>
        </p:nvCxnSpPr>
        <p:spPr>
          <a:xfrm>
            <a:off x="3137079" y="3870085"/>
            <a:ext cx="3445877" cy="2144635"/>
          </a:xfrm>
          <a:prstGeom prst="line">
            <a:avLst/>
          </a:prstGeom>
          <a:ln w="76200">
            <a:solidFill>
              <a:srgbClr val="51B75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C6AB33-4C52-410C-BCA5-F3D892EE2CD9}"/>
              </a:ext>
            </a:extLst>
          </p:cNvPr>
          <p:cNvCxnSpPr>
            <a:cxnSpLocks/>
          </p:cNvCxnSpPr>
          <p:nvPr/>
        </p:nvCxnSpPr>
        <p:spPr>
          <a:xfrm flipV="1">
            <a:off x="3103212" y="3304024"/>
            <a:ext cx="0" cy="1105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01A9E7-CCF0-4BF1-B32C-D74A21D14C4D}"/>
              </a:ext>
            </a:extLst>
          </p:cNvPr>
          <p:cNvCxnSpPr>
            <a:cxnSpLocks/>
          </p:cNvCxnSpPr>
          <p:nvPr/>
        </p:nvCxnSpPr>
        <p:spPr>
          <a:xfrm>
            <a:off x="3169736" y="3851593"/>
            <a:ext cx="4219971" cy="0"/>
          </a:xfrm>
          <a:prstGeom prst="line">
            <a:avLst/>
          </a:prstGeom>
          <a:ln w="76200">
            <a:solidFill>
              <a:srgbClr val="E96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B7E4218A-D554-4031-A142-A77980AADBC7}"/>
              </a:ext>
            </a:extLst>
          </p:cNvPr>
          <p:cNvSpPr txBox="1">
            <a:spLocks/>
          </p:cNvSpPr>
          <p:nvPr/>
        </p:nvSpPr>
        <p:spPr>
          <a:xfrm>
            <a:off x="1958242" y="4188970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(0,0)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DAC2395-27AC-4A6E-AA2C-C66DD4122645}"/>
              </a:ext>
            </a:extLst>
          </p:cNvPr>
          <p:cNvSpPr txBox="1">
            <a:spLocks/>
          </p:cNvSpPr>
          <p:nvPr/>
        </p:nvSpPr>
        <p:spPr>
          <a:xfrm>
            <a:off x="7145916" y="2446581"/>
            <a:ext cx="375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가속도 센서로 속력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78B4F67-F370-4292-8A7B-76F6A72E1AE3}"/>
              </a:ext>
            </a:extLst>
          </p:cNvPr>
          <p:cNvSpPr txBox="1">
            <a:spLocks/>
          </p:cNvSpPr>
          <p:nvPr/>
        </p:nvSpPr>
        <p:spPr>
          <a:xfrm>
            <a:off x="7389707" y="3191012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10s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99C44E2-19F2-43AE-A4DC-9FB4DE79731B}"/>
              </a:ext>
            </a:extLst>
          </p:cNvPr>
          <p:cNvSpPr txBox="1">
            <a:spLocks/>
          </p:cNvSpPr>
          <p:nvPr/>
        </p:nvSpPr>
        <p:spPr>
          <a:xfrm>
            <a:off x="3603286" y="3091874"/>
            <a:ext cx="3384219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속력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x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시간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=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거리</a:t>
            </a:r>
          </a:p>
        </p:txBody>
      </p:sp>
      <p:sp>
        <p:nvSpPr>
          <p:cNvPr id="10" name="현 9">
            <a:extLst>
              <a:ext uri="{FF2B5EF4-FFF2-40B4-BE49-F238E27FC236}">
                <a16:creationId xmlns:a16="http://schemas.microsoft.com/office/drawing/2014/main" id="{81076DAC-7D1D-4106-A75D-51754945DB30}"/>
              </a:ext>
            </a:extLst>
          </p:cNvPr>
          <p:cNvSpPr/>
          <p:nvPr/>
        </p:nvSpPr>
        <p:spPr>
          <a:xfrm rot="12167532">
            <a:off x="1293401" y="941189"/>
            <a:ext cx="6085817" cy="6085817"/>
          </a:xfrm>
          <a:prstGeom prst="chord">
            <a:avLst/>
          </a:prstGeom>
          <a:noFill/>
          <a:ln w="76200">
            <a:solidFill>
              <a:srgbClr val="E96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79A416F-FC50-451B-A701-A1E62A512A70}"/>
              </a:ext>
            </a:extLst>
          </p:cNvPr>
          <p:cNvSpPr txBox="1">
            <a:spLocks/>
          </p:cNvSpPr>
          <p:nvPr/>
        </p:nvSpPr>
        <p:spPr>
          <a:xfrm>
            <a:off x="6709036" y="5768025"/>
            <a:ext cx="375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자이로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센서로 각도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831F89D-291B-48AC-B4EC-6EC50DA82033}"/>
              </a:ext>
            </a:extLst>
          </p:cNvPr>
          <p:cNvSpPr txBox="1">
            <a:spLocks/>
          </p:cNvSpPr>
          <p:nvPr/>
        </p:nvSpPr>
        <p:spPr>
          <a:xfrm>
            <a:off x="6194962" y="6194113"/>
            <a:ext cx="1374306" cy="778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(2,-1)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32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3" grpId="0"/>
      <p:bldP spid="18" grpId="0"/>
      <p:bldP spid="10" grpId="0" animBg="1"/>
      <p:bldP spid="2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INS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관성항법장치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43AF1E5-A9F3-4340-B920-A6CD70BA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2" y="1448874"/>
            <a:ext cx="6181859" cy="463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사막 상공에서 XF-104 프로토타입">
            <a:extLst>
              <a:ext uri="{FF2B5EF4-FFF2-40B4-BE49-F238E27FC236}">
                <a16:creationId xmlns:a16="http://schemas.microsoft.com/office/drawing/2014/main" id="{45C40191-CFE3-4436-9E38-04F34595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286" y="1426168"/>
            <a:ext cx="7744485" cy="468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92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4526</TotalTime>
  <Words>256</Words>
  <Application>Microsoft Office PowerPoint</Application>
  <PresentationFormat>와이드스크린</PresentationFormat>
  <Paragraphs>65</Paragraphs>
  <Slides>20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Apple SD Gothic Neo</vt:lpstr>
      <vt:lpstr>HY강B</vt:lpstr>
      <vt:lpstr>맑은 고딕</vt:lpstr>
      <vt:lpstr>Arial</vt:lpstr>
      <vt:lpstr>Noto Serif</vt:lpstr>
      <vt:lpstr>Office 테마</vt:lpstr>
      <vt:lpstr>PowerPoint 프레젠테이션</vt:lpstr>
      <vt:lpstr>PowerPoint 프레젠테이션</vt:lpstr>
      <vt:lpstr>비행기는 어떻게 자기 위치를 파악 했을까?</vt:lpstr>
      <vt:lpstr>1983년 이후 GPS 민간 개방됨</vt:lpstr>
      <vt:lpstr>17세기 대항해시대처럼 나침반과 육분의?</vt:lpstr>
      <vt:lpstr>실제로 씀 -&gt; 구름 있거나 빠른 비행기면..?</vt:lpstr>
      <vt:lpstr>원시 GPS인 육분의 없이  현재 위치 파악 하려면?</vt:lpstr>
      <vt:lpstr>시작 위치, 속력, 시간, 각도</vt:lpstr>
      <vt:lpstr>INS 관성항법장치</vt:lpstr>
      <vt:lpstr>PowerPoint 프레젠테이션</vt:lpstr>
      <vt:lpstr>자이로스코프 원리</vt:lpstr>
      <vt:lpstr>자이로 센서 조립완료 하고 연결하면</vt:lpstr>
      <vt:lpstr>PowerPoint 프레젠테이션</vt:lpstr>
      <vt:lpstr># 처음 각도 저장    # 처음 각도가 아니면 회전  현재&lt;처음 --&gt; 우회전  현재&gt;처음 --&gt; 좌회전</vt:lpstr>
      <vt:lpstr># 변수 생성</vt:lpstr>
      <vt:lpstr># 변수 생성</vt:lpstr>
      <vt:lpstr>시작할 때 방향 유지</vt:lpstr>
      <vt:lpstr>우회전/좌회전 *뱀처럼 움직임 </vt:lpstr>
      <vt:lpstr>우회전/직진/좌회전</vt:lpstr>
      <vt:lpstr>6도 변화는 무시  -&gt; 오차 범위 지정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cp:lastModifiedBy>유선권</cp:lastModifiedBy>
  <cp:revision>329</cp:revision>
  <dcterms:created xsi:type="dcterms:W3CDTF">2018-07-10T08:27:50Z</dcterms:created>
  <dcterms:modified xsi:type="dcterms:W3CDTF">2022-01-02T03:26:11Z</dcterms:modified>
</cp:coreProperties>
</file>